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50" r:id="rId19"/>
    <p:sldId id="352" r:id="rId20"/>
    <p:sldId id="354" r:id="rId21"/>
    <p:sldId id="281" r:id="rId22"/>
    <p:sldId id="318" r:id="rId23"/>
    <p:sldId id="320" r:id="rId24"/>
    <p:sldId id="293" r:id="rId25"/>
    <p:sldId id="322" r:id="rId26"/>
    <p:sldId id="323" r:id="rId27"/>
    <p:sldId id="324" r:id="rId28"/>
    <p:sldId id="325" r:id="rId29"/>
    <p:sldId id="326" r:id="rId30"/>
    <p:sldId id="328" r:id="rId31"/>
    <p:sldId id="355" r:id="rId32"/>
    <p:sldId id="30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 Hongxi" initials="XH" lastIdx="1" clrIdx="0">
    <p:extLst>
      <p:ext uri="{19B8F6BF-5375-455C-9EA6-DF929625EA0E}">
        <p15:presenceInfo xmlns:p15="http://schemas.microsoft.com/office/powerpoint/2012/main" userId="f15fa7caca7fad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70C0"/>
    <a:srgbClr val="FFFFFF"/>
    <a:srgbClr val="EFE5F7"/>
    <a:srgbClr val="D2FEEE"/>
    <a:srgbClr val="B7ECFF"/>
    <a:srgbClr val="727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40" autoAdjust="0"/>
  </p:normalViewPr>
  <p:slideViewPr>
    <p:cSldViewPr snapToGrid="0" showGuides="1">
      <p:cViewPr varScale="1">
        <p:scale>
          <a:sx n="76" d="100"/>
          <a:sy n="76" d="100"/>
        </p:scale>
        <p:origin x="86" y="82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 custT="1"/>
      <dgm:spPr/>
      <dgm:t>
        <a:bodyPr/>
        <a:lstStyle/>
        <a:p>
          <a:r>
            <a:rPr lang="en-US" altLang="zh-CN" sz="4000" dirty="0"/>
            <a:t>1. </a:t>
          </a:r>
          <a:r>
            <a:rPr lang="zh-CN" altLang="en-US" sz="4000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 custT="1"/>
      <dgm:spPr/>
      <dgm:t>
        <a:bodyPr/>
        <a:lstStyle/>
        <a:p>
          <a:r>
            <a:rPr lang="en-US" altLang="zh-CN" sz="4000" dirty="0"/>
            <a:t>2. </a:t>
          </a:r>
          <a:r>
            <a:rPr lang="zh-CN" altLang="en-US" sz="4000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 custT="1"/>
      <dgm:spPr/>
      <dgm:t>
        <a:bodyPr/>
        <a:lstStyle/>
        <a:p>
          <a:r>
            <a:rPr lang="en-US" altLang="zh-CN" sz="4000" dirty="0"/>
            <a:t>3. </a:t>
          </a:r>
          <a:r>
            <a:rPr lang="zh-CN" altLang="en-US" sz="4000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 custT="1"/>
      <dgm:spPr/>
      <dgm:t>
        <a:bodyPr/>
        <a:lstStyle/>
        <a:p>
          <a:r>
            <a:rPr lang="en-US" altLang="zh-CN" sz="4000" dirty="0"/>
            <a:t>4. </a:t>
          </a:r>
          <a:r>
            <a:rPr lang="zh-CN" altLang="en-US" sz="4000" dirty="0"/>
            <a:t>实验二：最短时间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1. </a:t>
          </a:r>
          <a:r>
            <a:rPr lang="zh-CN" altLang="en-US" sz="40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2. </a:t>
          </a:r>
          <a:r>
            <a:rPr lang="zh-CN" altLang="en-US" sz="40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3. </a:t>
          </a:r>
          <a:r>
            <a:rPr lang="zh-CN" altLang="en-US" sz="40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4. </a:t>
          </a:r>
          <a:r>
            <a:rPr lang="zh-CN" altLang="en-US" sz="4000" kern="1200" dirty="0"/>
            <a:t>实验二：最短时间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86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0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50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17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42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37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4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8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1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5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84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18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41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3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96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5733545" y="3900577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向泓熹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机械臂基本信息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29CF76-45EA-4E2C-BE15-5A0E85AF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1B635-377A-4A09-9B33-78FAE1DA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2" y="4603937"/>
            <a:ext cx="4943475" cy="1362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EBA865-DBF8-4AEC-B772-201E0E70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4" y="891988"/>
            <a:ext cx="3324225" cy="3543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F8C53B-4B2D-40F8-A773-5ACE936E8094}"/>
              </a:ext>
            </a:extLst>
          </p:cNvPr>
          <p:cNvSpPr txBox="1"/>
          <p:nvPr/>
        </p:nvSpPr>
        <p:spPr>
          <a:xfrm>
            <a:off x="5601315" y="1011570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D56417-7977-45F7-9D1E-D8D86D14ED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1315" y="1491522"/>
            <a:ext cx="6546974" cy="33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0800FC-37DF-4C4A-B2AD-B9C59618DD8C}"/>
              </a:ext>
            </a:extLst>
          </p:cNvPr>
          <p:cNvSpPr txBox="1"/>
          <p:nvPr/>
        </p:nvSpPr>
        <p:spPr>
          <a:xfrm>
            <a:off x="1227465" y="1152593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034AA8-A11E-4267-856A-6CE5D834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65" y="1787964"/>
            <a:ext cx="8324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890A0B-7872-4443-BF10-D4CB8BF3C54E}"/>
              </a:ext>
            </a:extLst>
          </p:cNvPr>
          <p:cNvSpPr txBox="1"/>
          <p:nvPr/>
        </p:nvSpPr>
        <p:spPr>
          <a:xfrm>
            <a:off x="1417358" y="1844706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13DB0AA-90AE-445A-B3AC-DF43137B3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152639"/>
              </p:ext>
            </p:extLst>
          </p:nvPr>
        </p:nvGraphicFramePr>
        <p:xfrm>
          <a:off x="1408223" y="2285878"/>
          <a:ext cx="21272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63800" imgH="668520" progId="Equation.AxMath">
                  <p:embed/>
                </p:oleObj>
              </mc:Choice>
              <mc:Fallback>
                <p:oleObj name="AxMath" r:id="rId3" imgW="1063800" imgH="668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082A65D-84D3-4DDC-8FC9-AC8D4A4E3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8223" y="2285878"/>
                        <a:ext cx="212725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C3C7308-8978-4DFB-9AAA-944E54FC5674}"/>
              </a:ext>
            </a:extLst>
          </p:cNvPr>
          <p:cNvSpPr txBox="1"/>
          <p:nvPr/>
        </p:nvSpPr>
        <p:spPr>
          <a:xfrm>
            <a:off x="1436623" y="4405604"/>
            <a:ext cx="21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焊接起点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2BB08C-AEFD-4C34-ADC5-198F10881B5A}"/>
              </a:ext>
            </a:extLst>
          </p:cNvPr>
          <p:cNvSpPr txBox="1"/>
          <p:nvPr/>
        </p:nvSpPr>
        <p:spPr>
          <a:xfrm>
            <a:off x="5672053" y="4405604"/>
            <a:ext cx="299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焊接终点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85285E5-2AF4-4B2A-BCF7-5B9CAD8281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621878"/>
              </p:ext>
            </p:extLst>
          </p:nvPr>
        </p:nvGraphicFramePr>
        <p:xfrm>
          <a:off x="1462110" y="4765601"/>
          <a:ext cx="283210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16240" imgH="668520" progId="Equation.AxMath">
                  <p:embed/>
                </p:oleObj>
              </mc:Choice>
              <mc:Fallback>
                <p:oleObj name="AxMath" r:id="rId5" imgW="1416240" imgH="6685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AC13828-CFB3-41C7-B2F0-B69694E86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2110" y="4765601"/>
                        <a:ext cx="283210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BA10A5C-EF42-474C-ABB9-0E51ECD36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111327"/>
              </p:ext>
            </p:extLst>
          </p:nvPr>
        </p:nvGraphicFramePr>
        <p:xfrm>
          <a:off x="5446421" y="4774936"/>
          <a:ext cx="28352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7680" imgH="668520" progId="Equation.AxMath">
                  <p:embed/>
                </p:oleObj>
              </mc:Choice>
              <mc:Fallback>
                <p:oleObj name="AxMath" r:id="rId7" imgW="1417680" imgH="6685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51F3B02-7909-4AD3-94A7-87020DFD7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6421" y="4774936"/>
                        <a:ext cx="283527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BF21A3-5A0E-4397-B51E-6E5A8A48EB03}"/>
              </a:ext>
            </a:extLst>
          </p:cNvPr>
          <p:cNvCxnSpPr/>
          <p:nvPr/>
        </p:nvCxnSpPr>
        <p:spPr>
          <a:xfrm>
            <a:off x="2416675" y="3622553"/>
            <a:ext cx="0" cy="6824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53C42A9-EA8A-465F-A011-F7DF0547BB8A}"/>
              </a:ext>
            </a:extLst>
          </p:cNvPr>
          <p:cNvCxnSpPr/>
          <p:nvPr/>
        </p:nvCxnSpPr>
        <p:spPr>
          <a:xfrm>
            <a:off x="4294210" y="5433938"/>
            <a:ext cx="11522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52FCB17C-8A1D-440C-8AE8-4728FDEBBF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4927" y="331240"/>
            <a:ext cx="5713639" cy="35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BF1A83B-B887-4CD7-A4B4-6656656B59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0626" y="933188"/>
            <a:ext cx="7123905" cy="58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7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A1E33-9920-4DD9-AB54-321C2B9CEE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595" y="1159445"/>
            <a:ext cx="7855784" cy="4789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55E18C-71DE-4B8A-A712-F6C6B00B45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3724" y="1404431"/>
            <a:ext cx="6936508" cy="3687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950B6A-51BE-4DE7-9335-3E81E6FDB3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68" y="1701900"/>
            <a:ext cx="5072772" cy="30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0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7B187-9107-45E7-835B-9AF4F5C9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162" y="949123"/>
            <a:ext cx="7553373" cy="4803495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5BF1E94-101B-45EF-AA65-3DA4A5FEC0ED}"/>
              </a:ext>
            </a:extLst>
          </p:cNvPr>
          <p:cNvCxnSpPr/>
          <p:nvPr/>
        </p:nvCxnSpPr>
        <p:spPr>
          <a:xfrm>
            <a:off x="3340608" y="4602480"/>
            <a:ext cx="0" cy="402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E628764F-39E2-414F-AB67-64FE512A8575}"/>
              </a:ext>
            </a:extLst>
          </p:cNvPr>
          <p:cNvSpPr/>
          <p:nvPr/>
        </p:nvSpPr>
        <p:spPr>
          <a:xfrm>
            <a:off x="3310128" y="5004816"/>
            <a:ext cx="60960" cy="7239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6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20234 -0.1277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-6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20312 -0.11944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3EC8ED-CD79-49B5-8CD0-2DDB50C7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35" y="654909"/>
            <a:ext cx="6377935" cy="60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BF9DC5-44EB-4E86-B854-C8738113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37" y="3915647"/>
            <a:ext cx="5266041" cy="2788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F2D01-DC06-479D-96A8-6A9EEED2BA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004" y="890160"/>
            <a:ext cx="4967646" cy="16643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92BF5F-7D94-4A09-AE39-EF261669D8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004" y="2786747"/>
            <a:ext cx="6638909" cy="14020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519D71-7B00-4ED3-80C7-FC5FCDC0AD70}"/>
              </a:ext>
            </a:extLst>
          </p:cNvPr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705346-685F-46DC-9AE7-80947BBFC64E}"/>
              </a:ext>
            </a:extLst>
          </p:cNvPr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E8FD87-266C-44EE-978E-007A273CC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717" y="4421062"/>
            <a:ext cx="4889183" cy="15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9640FE-9EEA-4DD8-86CB-60A8C367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7" y="1470490"/>
            <a:ext cx="5274918" cy="4309994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6D0165-A172-418F-96BF-4EF5D485FE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716687"/>
              </p:ext>
            </p:extLst>
          </p:nvPr>
        </p:nvGraphicFramePr>
        <p:xfrm>
          <a:off x="832007" y="1077516"/>
          <a:ext cx="2886553" cy="34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00800" imgH="228600" progId="Equation.AxMath">
                  <p:embed/>
                </p:oleObj>
              </mc:Choice>
              <mc:Fallback>
                <p:oleObj name="AxMath" r:id="rId4" imgW="1900800" imgH="2286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700560F-7633-4DB4-A579-449FF8CDF2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007" y="1077516"/>
                        <a:ext cx="2886553" cy="347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E806B0E-86F4-4AD9-B363-172DA051F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880" y="1655155"/>
            <a:ext cx="5626675" cy="43099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1199B4-226F-4113-9CD5-50B6FEA86B3B}"/>
              </a:ext>
            </a:extLst>
          </p:cNvPr>
          <p:cNvSpPr txBox="1"/>
          <p:nvPr/>
        </p:nvSpPr>
        <p:spPr>
          <a:xfrm>
            <a:off x="7689561" y="6064964"/>
            <a:ext cx="357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3.0s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E5ACA8-AF11-49E6-AE7D-95CD48EACF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8133" y="1407172"/>
            <a:ext cx="4604599" cy="38770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8B354-2ED4-40C8-A655-4073991A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0173" y="1407172"/>
            <a:ext cx="4604599" cy="37525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9655B6-163E-4DC5-A304-4A3AEF99ED19}"/>
              </a:ext>
            </a:extLst>
          </p:cNvPr>
          <p:cNvSpPr txBox="1"/>
          <p:nvPr/>
        </p:nvSpPr>
        <p:spPr>
          <a:xfrm>
            <a:off x="7584524" y="5450828"/>
            <a:ext cx="529060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>
                <a:solidFill>
                  <a:schemeClr val="tx2"/>
                </a:solidFill>
              </a:rPr>
              <a:t>2.9s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CB467-D723-4D07-AAC3-161E9E03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0"/>
          <a:stretch/>
        </p:blipFill>
        <p:spPr>
          <a:xfrm>
            <a:off x="1344232" y="776011"/>
            <a:ext cx="9721429" cy="3516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AA81B-A215-4118-B3D4-C2B37CAD01AC}"/>
              </a:ext>
            </a:extLst>
          </p:cNvPr>
          <p:cNvGrpSpPr/>
          <p:nvPr/>
        </p:nvGrpSpPr>
        <p:grpSpPr>
          <a:xfrm>
            <a:off x="1394097" y="1008092"/>
            <a:ext cx="309700" cy="369332"/>
            <a:chOff x="925585" y="1027944"/>
            <a:chExt cx="309700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702D1A-3D42-4DC6-A3EA-710B01C6DFEA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713859-6FF2-40AA-A9F9-FFA77E73ECD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4C4A25-D53C-4873-B24E-3EA74B386D99}"/>
              </a:ext>
            </a:extLst>
          </p:cNvPr>
          <p:cNvGrpSpPr/>
          <p:nvPr/>
        </p:nvGrpSpPr>
        <p:grpSpPr>
          <a:xfrm>
            <a:off x="2579961" y="1008092"/>
            <a:ext cx="309700" cy="369332"/>
            <a:chOff x="925585" y="1027944"/>
            <a:chExt cx="3097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7BB8017-64DC-4FE4-9545-897ABA0FC2EB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D0359C-B83A-449B-BB11-E1A2BAA16F6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78A9EB-2747-4951-8D6C-2FE5CF4B9197}"/>
              </a:ext>
            </a:extLst>
          </p:cNvPr>
          <p:cNvGrpSpPr/>
          <p:nvPr/>
        </p:nvGrpSpPr>
        <p:grpSpPr>
          <a:xfrm>
            <a:off x="6204947" y="924344"/>
            <a:ext cx="309700" cy="369332"/>
            <a:chOff x="925585" y="1027944"/>
            <a:chExt cx="309700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CAF91E1-87A1-441A-A757-14321F11D00C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BEFC1E-7357-4AAD-8C67-CFC32025FCC2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0E2B09-FD60-4DB0-ACB8-EAAC9BE8B42A}"/>
              </a:ext>
            </a:extLst>
          </p:cNvPr>
          <p:cNvGrpSpPr/>
          <p:nvPr/>
        </p:nvGrpSpPr>
        <p:grpSpPr>
          <a:xfrm>
            <a:off x="7545661" y="924344"/>
            <a:ext cx="309700" cy="369332"/>
            <a:chOff x="925585" y="1027944"/>
            <a:chExt cx="30970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C1D3-6223-4C70-8EBE-C9102EBFC02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F9D896-FFA7-45B4-AD1B-46CFF5D8AF9C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37E95-4219-497C-AB51-92D2BF8B9E1E}"/>
              </a:ext>
            </a:extLst>
          </p:cNvPr>
          <p:cNvGrpSpPr/>
          <p:nvPr/>
        </p:nvGrpSpPr>
        <p:grpSpPr>
          <a:xfrm>
            <a:off x="9252787" y="823426"/>
            <a:ext cx="309700" cy="369332"/>
            <a:chOff x="925585" y="1027944"/>
            <a:chExt cx="309700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2E4404-BFDD-43D7-9BFD-2A04839F547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1F842A7-6C49-4FFA-869B-22A6F27BFF71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53993B1-B487-4291-B148-01D16776E4EA}"/>
              </a:ext>
            </a:extLst>
          </p:cNvPr>
          <p:cNvGrpSpPr/>
          <p:nvPr/>
        </p:nvGrpSpPr>
        <p:grpSpPr>
          <a:xfrm>
            <a:off x="1641108" y="4470355"/>
            <a:ext cx="309700" cy="369332"/>
            <a:chOff x="925585" y="1027944"/>
            <a:chExt cx="309700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6BD0A3-7A4D-482C-91E3-4745433072A0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E557867-9E3E-49D2-A695-10F0E4D5F6E8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D7205-4E1C-4720-8024-5938F0E44B13}"/>
              </a:ext>
            </a:extLst>
          </p:cNvPr>
          <p:cNvGrpSpPr/>
          <p:nvPr/>
        </p:nvGrpSpPr>
        <p:grpSpPr>
          <a:xfrm>
            <a:off x="5015322" y="4480358"/>
            <a:ext cx="309700" cy="369332"/>
            <a:chOff x="925585" y="1027944"/>
            <a:chExt cx="309700" cy="36933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82EA471-15FF-4212-AE1D-B6C5FD48AE37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82D327-66AC-496F-AA4A-2AF1CE9EF559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5F9A60-D282-46FF-8816-6124455C68AA}"/>
              </a:ext>
            </a:extLst>
          </p:cNvPr>
          <p:cNvGrpSpPr/>
          <p:nvPr/>
        </p:nvGrpSpPr>
        <p:grpSpPr>
          <a:xfrm>
            <a:off x="8332420" y="4480358"/>
            <a:ext cx="309700" cy="369332"/>
            <a:chOff x="925585" y="1027944"/>
            <a:chExt cx="309700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937FDF4-7B86-40D1-9CAA-1E0F67363BDE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91AA36-96C3-4CBF-8110-13E19765D90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0BCF2A-B375-4F0D-A654-4A7C264593D8}"/>
              </a:ext>
            </a:extLst>
          </p:cNvPr>
          <p:cNvGrpSpPr/>
          <p:nvPr/>
        </p:nvGrpSpPr>
        <p:grpSpPr>
          <a:xfrm>
            <a:off x="3682157" y="5295576"/>
            <a:ext cx="309700" cy="369332"/>
            <a:chOff x="925585" y="1027944"/>
            <a:chExt cx="309700" cy="36933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5617A7-DEC5-4C51-BA0F-4A7D5A5DE2A6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C0421FB-809D-4371-9107-0CBA1D6D908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E8D292-E567-4E54-935F-2BCD09E7110E}"/>
              </a:ext>
            </a:extLst>
          </p:cNvPr>
          <p:cNvGrpSpPr/>
          <p:nvPr/>
        </p:nvGrpSpPr>
        <p:grpSpPr>
          <a:xfrm>
            <a:off x="7377820" y="5295576"/>
            <a:ext cx="309700" cy="369332"/>
            <a:chOff x="925585" y="1027944"/>
            <a:chExt cx="309700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190AAE1-5495-4224-BC7D-FB53B2E4C725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8AA64-1169-4623-9878-855F59133C3D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408A5-CE0A-4C47-BB75-0E5059EF6146}"/>
              </a:ext>
            </a:extLst>
          </p:cNvPr>
          <p:cNvSpPr txBox="1"/>
          <p:nvPr/>
        </p:nvSpPr>
        <p:spPr>
          <a:xfrm>
            <a:off x="2024760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期望轨迹坐标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867FFDA-5F6B-49EB-ACA6-89A26A135510}"/>
              </a:ext>
            </a:extLst>
          </p:cNvPr>
          <p:cNvSpPr txBox="1"/>
          <p:nvPr/>
        </p:nvSpPr>
        <p:spPr>
          <a:xfrm>
            <a:off x="5433278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速度控制模块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5003A1-2A33-482F-9E96-A040A435F43B}"/>
              </a:ext>
            </a:extLst>
          </p:cNvPr>
          <p:cNvSpPr txBox="1"/>
          <p:nvPr/>
        </p:nvSpPr>
        <p:spPr>
          <a:xfrm>
            <a:off x="8750691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机器人运动学模型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9D5FC8-371A-4038-88C5-7618F20A9CFD}"/>
              </a:ext>
            </a:extLst>
          </p:cNvPr>
          <p:cNvSpPr txBox="1"/>
          <p:nvPr/>
        </p:nvSpPr>
        <p:spPr>
          <a:xfrm>
            <a:off x="4102684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电机控制模块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1A10BF-DF99-43A2-898A-29C34EFF94D6}"/>
              </a:ext>
            </a:extLst>
          </p:cNvPr>
          <p:cNvSpPr txBox="1"/>
          <p:nvPr/>
        </p:nvSpPr>
        <p:spPr>
          <a:xfrm>
            <a:off x="7816559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里程计模块</a:t>
            </a:r>
          </a:p>
        </p:txBody>
      </p:sp>
    </p:spTree>
    <p:extLst>
      <p:ext uri="{BB962C8B-B14F-4D97-AF65-F5344CB8AC3E}">
        <p14:creationId xmlns:p14="http://schemas.microsoft.com/office/powerpoint/2010/main" val="4904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235595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</a:t>
            </a:r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29603-D6DC-4173-ABD9-320FF7568E3B}"/>
              </a:ext>
            </a:extLst>
          </p:cNvPr>
          <p:cNvGrpSpPr/>
          <p:nvPr/>
        </p:nvGrpSpPr>
        <p:grpSpPr>
          <a:xfrm>
            <a:off x="617498" y="1517823"/>
            <a:ext cx="6146158" cy="4872942"/>
            <a:chOff x="588315" y="992529"/>
            <a:chExt cx="6146158" cy="4872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068482-3993-4F27-A66D-8AF5558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16034" r="23386" b="12912"/>
            <a:stretch/>
          </p:blipFill>
          <p:spPr>
            <a:xfrm>
              <a:off x="588315" y="992529"/>
              <a:ext cx="6146158" cy="4872942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7A42B29-84D6-4F9B-BF16-DAF80E648446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7C91B11-9C33-4679-8F5F-DF71D9DEDF34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8EC845BA-6A4D-44B2-B31B-47A9C5BD12A1}"/>
              </a:ext>
            </a:extLst>
          </p:cNvPr>
          <p:cNvSpPr/>
          <p:nvPr/>
        </p:nvSpPr>
        <p:spPr>
          <a:xfrm>
            <a:off x="7397669" y="1517823"/>
            <a:ext cx="172720" cy="1727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4B5B5F-C761-4A4E-A1E4-CD556EA8512D}"/>
              </a:ext>
            </a:extLst>
          </p:cNvPr>
          <p:cNvSpPr/>
          <p:nvPr/>
        </p:nvSpPr>
        <p:spPr>
          <a:xfrm>
            <a:off x="7397669" y="2146443"/>
            <a:ext cx="172720" cy="1727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11911-E0A3-4348-B364-18F98353BAF0}"/>
              </a:ext>
            </a:extLst>
          </p:cNvPr>
          <p:cNvSpPr txBox="1"/>
          <p:nvPr/>
        </p:nvSpPr>
        <p:spPr>
          <a:xfrm>
            <a:off x="7736305" y="1432185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5832BE-6638-4ACC-A1B4-6156AADE9F00}"/>
              </a:ext>
            </a:extLst>
          </p:cNvPr>
          <p:cNvSpPr txBox="1"/>
          <p:nvPr/>
        </p:nvSpPr>
        <p:spPr>
          <a:xfrm>
            <a:off x="7736305" y="2047134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C13DA8-91BD-4E00-BF4F-582539C2BD28}"/>
              </a:ext>
            </a:extLst>
          </p:cNvPr>
          <p:cNvSpPr/>
          <p:nvPr/>
        </p:nvSpPr>
        <p:spPr>
          <a:xfrm>
            <a:off x="7347404" y="2680357"/>
            <a:ext cx="267199" cy="267199"/>
          </a:xfrm>
          <a:prstGeom prst="rect">
            <a:avLst/>
          </a:prstGeom>
          <a:solidFill>
            <a:schemeClr val="tx2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246834-3E6C-429E-8EB9-54B322FEB3CF}"/>
              </a:ext>
            </a:extLst>
          </p:cNvPr>
          <p:cNvSpPr txBox="1"/>
          <p:nvPr/>
        </p:nvSpPr>
        <p:spPr>
          <a:xfrm>
            <a:off x="7736305" y="2642729"/>
            <a:ext cx="20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</a:t>
            </a:r>
            <a:r>
              <a:rPr lang="en-US" altLang="zh-CN" dirty="0"/>
              <a:t>/</a:t>
            </a:r>
            <a:r>
              <a:rPr lang="zh-CN" altLang="en-US" dirty="0"/>
              <a:t>地图边界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EF4BF5-F722-4E58-A864-62F3C03E3E88}"/>
              </a:ext>
            </a:extLst>
          </p:cNvPr>
          <p:cNvSpPr/>
          <p:nvPr/>
        </p:nvSpPr>
        <p:spPr>
          <a:xfrm>
            <a:off x="7345555" y="3326404"/>
            <a:ext cx="267199" cy="267199"/>
          </a:xfrm>
          <a:prstGeom prst="rect">
            <a:avLst/>
          </a:prstGeom>
          <a:solidFill>
            <a:srgbClr val="FF00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D814CA-9334-4DF4-92D6-FBCCDB56ADCF}"/>
              </a:ext>
            </a:extLst>
          </p:cNvPr>
          <p:cNvSpPr/>
          <p:nvPr/>
        </p:nvSpPr>
        <p:spPr>
          <a:xfrm>
            <a:off x="7345556" y="3954294"/>
            <a:ext cx="267199" cy="267199"/>
          </a:xfrm>
          <a:prstGeom prst="rect">
            <a:avLst/>
          </a:prstGeom>
          <a:solidFill>
            <a:srgbClr val="00FF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6E75DD-85DF-4BA7-A243-ED8D51BD3B90}"/>
              </a:ext>
            </a:extLst>
          </p:cNvPr>
          <p:cNvSpPr/>
          <p:nvPr/>
        </p:nvSpPr>
        <p:spPr>
          <a:xfrm>
            <a:off x="7345555" y="4693834"/>
            <a:ext cx="267199" cy="267199"/>
          </a:xfrm>
          <a:prstGeom prst="rect">
            <a:avLst/>
          </a:prstGeom>
          <a:solidFill>
            <a:schemeClr val="bg1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3964EA-58CA-423D-A460-2E8F754D454F}"/>
              </a:ext>
            </a:extLst>
          </p:cNvPr>
          <p:cNvSpPr txBox="1"/>
          <p:nvPr/>
        </p:nvSpPr>
        <p:spPr>
          <a:xfrm>
            <a:off x="7736305" y="3275337"/>
            <a:ext cx="3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已找到最短路径的点所在栅格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771DDD-2DCC-4052-91A3-B45DD17B9BC0}"/>
              </a:ext>
            </a:extLst>
          </p:cNvPr>
          <p:cNvSpPr txBox="1"/>
          <p:nvPr/>
        </p:nvSpPr>
        <p:spPr>
          <a:xfrm>
            <a:off x="7736305" y="3878247"/>
            <a:ext cx="32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已找到路径但还未确认是最短路径的点所在栅格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8B4FA-EED7-4434-994D-965EEF64322D}"/>
              </a:ext>
            </a:extLst>
          </p:cNvPr>
          <p:cNvSpPr txBox="1"/>
          <p:nvPr/>
        </p:nvSpPr>
        <p:spPr>
          <a:xfrm>
            <a:off x="7736305" y="4646412"/>
            <a:ext cx="3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还未查找的点所在栅格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DE565-FC68-4C28-A5CC-41A278C1F342}"/>
              </a:ext>
            </a:extLst>
          </p:cNvPr>
          <p:cNvSpPr txBox="1"/>
          <p:nvPr/>
        </p:nvSpPr>
        <p:spPr>
          <a:xfrm>
            <a:off x="7345555" y="5624809"/>
            <a:ext cx="34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坐标值代表栅格的标号，标号</a:t>
            </a:r>
            <a:r>
              <a:rPr lang="en-US" altLang="zh-CN" dirty="0"/>
              <a:t>×</a:t>
            </a:r>
            <a:r>
              <a:rPr lang="zh-CN" altLang="en-US" dirty="0"/>
              <a:t>栅格的边长得到相应的路径长度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C7E25-BEC4-4F94-BB0F-BEBD80F4CA0B}"/>
              </a:ext>
            </a:extLst>
          </p:cNvPr>
          <p:cNvSpPr txBox="1"/>
          <p:nvPr/>
        </p:nvSpPr>
        <p:spPr>
          <a:xfrm>
            <a:off x="617497" y="823878"/>
            <a:ext cx="67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给定地图、起点、终点，输出一系列轨迹坐标点</a:t>
            </a:r>
          </a:p>
        </p:txBody>
      </p:sp>
    </p:spTree>
    <p:extLst>
      <p:ext uri="{BB962C8B-B14F-4D97-AF65-F5344CB8AC3E}">
        <p14:creationId xmlns:p14="http://schemas.microsoft.com/office/powerpoint/2010/main" val="33536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77541CD-3B65-4DAC-A39B-7BB55F9DDECB}"/>
              </a:ext>
            </a:extLst>
          </p:cNvPr>
          <p:cNvSpPr/>
          <p:nvPr/>
        </p:nvSpPr>
        <p:spPr>
          <a:xfrm>
            <a:off x="8353014" y="2205499"/>
            <a:ext cx="2590604" cy="331981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0F2018-DC7A-409B-94DB-188DE459FC89}"/>
              </a:ext>
            </a:extLst>
          </p:cNvPr>
          <p:cNvSpPr/>
          <p:nvPr/>
        </p:nvSpPr>
        <p:spPr>
          <a:xfrm>
            <a:off x="4555996" y="2205500"/>
            <a:ext cx="2786015" cy="3319811"/>
          </a:xfrm>
          <a:prstGeom prst="rect">
            <a:avLst/>
          </a:prstGeom>
          <a:solidFill>
            <a:srgbClr val="D2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820A3-AE4A-420C-8F48-307772C5BC14}"/>
              </a:ext>
            </a:extLst>
          </p:cNvPr>
          <p:cNvSpPr/>
          <p:nvPr/>
        </p:nvSpPr>
        <p:spPr>
          <a:xfrm>
            <a:off x="722478" y="2205500"/>
            <a:ext cx="2786015" cy="331981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5201" y="1170120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由期望轨迹坐标、机器人当前状态得到当前所需的机器人质心速度和转角速度。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4F9AC7D-F318-4804-8DDE-66B51C3D4099}"/>
              </a:ext>
            </a:extLst>
          </p:cNvPr>
          <p:cNvSpPr/>
          <p:nvPr/>
        </p:nvSpPr>
        <p:spPr>
          <a:xfrm>
            <a:off x="1492488" y="2601820"/>
            <a:ext cx="1213274" cy="500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4F396DC-0E6C-4E88-995C-D301B06D550C}"/>
              </a:ext>
            </a:extLst>
          </p:cNvPr>
          <p:cNvSpPr/>
          <p:nvPr/>
        </p:nvSpPr>
        <p:spPr>
          <a:xfrm>
            <a:off x="5052566" y="2512523"/>
            <a:ext cx="1758703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02DDF61-7D51-47A3-8750-4802E42EADCE}"/>
              </a:ext>
            </a:extLst>
          </p:cNvPr>
          <p:cNvSpPr/>
          <p:nvPr/>
        </p:nvSpPr>
        <p:spPr>
          <a:xfrm>
            <a:off x="8661503" y="2496104"/>
            <a:ext cx="1871504" cy="581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771770C-E081-47F7-A508-425B0EC34EBA}"/>
              </a:ext>
            </a:extLst>
          </p:cNvPr>
          <p:cNvSpPr txBox="1"/>
          <p:nvPr/>
        </p:nvSpPr>
        <p:spPr>
          <a:xfrm>
            <a:off x="1009023" y="3433864"/>
            <a:ext cx="2212927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首先根据当前坐标得到最近的预定轨迹上的点，再设置合适的预瞄距离得到预期的位置。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C2CE38B-EE76-4B69-9EA8-7B2CF7B52AF1}"/>
              </a:ext>
            </a:extLst>
          </p:cNvPr>
          <p:cNvSpPr txBox="1"/>
          <p:nvPr/>
        </p:nvSpPr>
        <p:spPr>
          <a:xfrm>
            <a:off x="4795524" y="3429000"/>
            <a:ext cx="246984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根据预期位置与当前位置得到相差距离以及角度，乘以一定的系数作为速度以及转角速度作为输出量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D454EBD5-E4F9-48A0-A9CC-E08939D3555D}"/>
              </a:ext>
            </a:extLst>
          </p:cNvPr>
          <p:cNvSpPr txBox="1"/>
          <p:nvPr/>
        </p:nvSpPr>
        <p:spPr>
          <a:xfrm>
            <a:off x="8492461" y="3429000"/>
            <a:ext cx="2311710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当到达指定位置后，输出量均置为0，使机器人停止行驶。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5931F08-2E5E-4973-AECC-8BC10A5CAEDD}"/>
              </a:ext>
            </a:extLst>
          </p:cNvPr>
          <p:cNvSpPr/>
          <p:nvPr/>
        </p:nvSpPr>
        <p:spPr>
          <a:xfrm>
            <a:off x="3754928" y="2512523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6ACA370-BC76-4436-BBC9-AB6772C565F2}"/>
              </a:ext>
            </a:extLst>
          </p:cNvPr>
          <p:cNvSpPr/>
          <p:nvPr/>
        </p:nvSpPr>
        <p:spPr>
          <a:xfrm>
            <a:off x="7479189" y="2480054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9267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机器人运动学模型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9F26F-9BA9-4720-B19C-2C72C8B16BE6}"/>
              </a:ext>
            </a:extLst>
          </p:cNvPr>
          <p:cNvSpPr txBox="1"/>
          <p:nvPr/>
        </p:nvSpPr>
        <p:spPr>
          <a:xfrm>
            <a:off x="1497527" y="1299884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由机器人质心速度和转角速度得到相应的左右轮速度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169DB-F863-4822-B938-07FED1B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0409" r="28750" b="32199"/>
          <a:stretch/>
        </p:blipFill>
        <p:spPr>
          <a:xfrm>
            <a:off x="1705126" y="2344969"/>
            <a:ext cx="3593665" cy="3557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/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/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2368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电机控制模块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85962A-98A6-46BB-8DF7-9ECD8A87D81E}"/>
              </a:ext>
            </a:extLst>
          </p:cNvPr>
          <p:cNvSpPr txBox="1"/>
          <p:nvPr/>
        </p:nvSpPr>
        <p:spPr>
          <a:xfrm>
            <a:off x="1118405" y="1006727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输入要求的左右轮速度控制电机，并输出车轮实际转速用于里程计积分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1B222-EB66-4A92-9FCE-F49625D0E052}"/>
              </a:ext>
            </a:extLst>
          </p:cNvPr>
          <p:cNvGrpSpPr/>
          <p:nvPr/>
        </p:nvGrpSpPr>
        <p:grpSpPr>
          <a:xfrm>
            <a:off x="1814253" y="2003899"/>
            <a:ext cx="8792927" cy="3453320"/>
            <a:chOff x="1522423" y="1964988"/>
            <a:chExt cx="8792927" cy="34533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BEC634-785D-42B9-B7DD-61221623FD73}"/>
                </a:ext>
              </a:extLst>
            </p:cNvPr>
            <p:cNvSpPr txBox="1"/>
            <p:nvPr/>
          </p:nvSpPr>
          <p:spPr>
            <a:xfrm>
              <a:off x="1522423" y="3519260"/>
              <a:ext cx="11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期望的左右轮速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F85D8A-38BE-4FC8-9DC3-2C929FD73456}"/>
                </a:ext>
              </a:extLst>
            </p:cNvPr>
            <p:cNvGrpSpPr/>
            <p:nvPr/>
          </p:nvGrpSpPr>
          <p:grpSpPr>
            <a:xfrm>
              <a:off x="2546717" y="1964988"/>
              <a:ext cx="7768633" cy="3453320"/>
              <a:chOff x="2546717" y="1964988"/>
              <a:chExt cx="7768633" cy="34533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26F70D2-E45B-49D6-A8E0-574DA8CE39A7}"/>
                  </a:ext>
                </a:extLst>
              </p:cNvPr>
              <p:cNvGrpSpPr/>
              <p:nvPr/>
            </p:nvGrpSpPr>
            <p:grpSpPr>
              <a:xfrm>
                <a:off x="2546717" y="1964988"/>
                <a:ext cx="6850202" cy="3453320"/>
                <a:chOff x="2546717" y="1964988"/>
                <a:chExt cx="6850202" cy="345332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0B9FEFD3-E2D8-4655-9C9A-83F6B109E151}"/>
                    </a:ext>
                  </a:extLst>
                </p:cNvPr>
                <p:cNvGrpSpPr/>
                <p:nvPr/>
              </p:nvGrpSpPr>
              <p:grpSpPr>
                <a:xfrm>
                  <a:off x="3093395" y="1964988"/>
                  <a:ext cx="6303524" cy="3453320"/>
                  <a:chOff x="1760706" y="1984443"/>
                  <a:chExt cx="6303524" cy="345332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85F17E8-7B86-417F-B4B7-04F6A4F3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4442" t="28936" r="33856" b="20709"/>
                  <a:stretch/>
                </p:blipFill>
                <p:spPr>
                  <a:xfrm>
                    <a:off x="1760706" y="1984443"/>
                    <a:ext cx="6303524" cy="3453320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: 圆角 4">
                    <a:extLst>
                      <a:ext uri="{FF2B5EF4-FFF2-40B4-BE49-F238E27FC236}">
                        <a16:creationId xmlns:a16="http://schemas.microsoft.com/office/drawing/2014/main" id="{76B331A9-95E4-4EFF-9659-EB0616E7E42F}"/>
                      </a:ext>
                    </a:extLst>
                  </p:cNvPr>
                  <p:cNvSpPr/>
                  <p:nvPr/>
                </p:nvSpPr>
                <p:spPr>
                  <a:xfrm>
                    <a:off x="1760706" y="2714017"/>
                    <a:ext cx="1293779" cy="2295728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矩形: 圆角 10">
                    <a:extLst>
                      <a:ext uri="{FF2B5EF4-FFF2-40B4-BE49-F238E27FC236}">
                        <a16:creationId xmlns:a16="http://schemas.microsoft.com/office/drawing/2014/main" id="{87D0F5F7-D594-4838-A89D-E0BDE055C2AF}"/>
                      </a:ext>
                    </a:extLst>
                  </p:cNvPr>
                  <p:cNvSpPr/>
                  <p:nvPr/>
                </p:nvSpPr>
                <p:spPr>
                  <a:xfrm>
                    <a:off x="6225702" y="2261681"/>
                    <a:ext cx="1011677" cy="890081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" name="箭头: 右 9">
                  <a:extLst>
                    <a:ext uri="{FF2B5EF4-FFF2-40B4-BE49-F238E27FC236}">
                      <a16:creationId xmlns:a16="http://schemas.microsoft.com/office/drawing/2014/main" id="{5FD92A16-FBD5-4E3C-99F1-C55B9EFC2DEA}"/>
                    </a:ext>
                  </a:extLst>
                </p:cNvPr>
                <p:cNvSpPr/>
                <p:nvPr/>
              </p:nvSpPr>
              <p:spPr>
                <a:xfrm rot="10800000">
                  <a:off x="2546717" y="3677055"/>
                  <a:ext cx="546678" cy="33074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8ADB7BF1-DC56-463D-9992-DA1A6A45807A}"/>
                  </a:ext>
                </a:extLst>
              </p:cNvPr>
              <p:cNvSpPr/>
              <p:nvPr/>
            </p:nvSpPr>
            <p:spPr>
              <a:xfrm>
                <a:off x="8570068" y="2529191"/>
                <a:ext cx="546678" cy="330741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D743F-18FD-4472-8D1B-F0BBF5E3A183}"/>
                  </a:ext>
                </a:extLst>
              </p:cNvPr>
              <p:cNvSpPr txBox="1"/>
              <p:nvPr/>
            </p:nvSpPr>
            <p:spPr>
              <a:xfrm>
                <a:off x="9203507" y="2371395"/>
                <a:ext cx="11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实际的左右轮速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88384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里程计模块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A681-F163-40AA-87F8-CE76579C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5" t="20283" r="24202" b="17731"/>
          <a:stretch/>
        </p:blipFill>
        <p:spPr>
          <a:xfrm>
            <a:off x="1806102" y="1984441"/>
            <a:ext cx="8579796" cy="4250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C115A4-F36E-4F74-AF92-0CBAFB75DA35}"/>
              </a:ext>
            </a:extLst>
          </p:cNvPr>
          <p:cNvSpPr txBox="1"/>
          <p:nvPr/>
        </p:nvSpPr>
        <p:spPr>
          <a:xfrm>
            <a:off x="1294964" y="1065094"/>
            <a:ext cx="8463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输入左右轮速度，利用几何关系得到机器人质心速度、角速度、坐标及转角等状态，作为速度控制模块的输入实现闭环反馈控制</a:t>
            </a:r>
          </a:p>
        </p:txBody>
      </p:sp>
    </p:spTree>
    <p:extLst>
      <p:ext uri="{BB962C8B-B14F-4D97-AF65-F5344CB8AC3E}">
        <p14:creationId xmlns:p14="http://schemas.microsoft.com/office/powerpoint/2010/main" val="25136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场地布置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4B5A-D19A-4089-AA58-DF0F6D94448E}"/>
              </a:ext>
            </a:extLst>
          </p:cNvPr>
          <p:cNvGrpSpPr/>
          <p:nvPr/>
        </p:nvGrpSpPr>
        <p:grpSpPr>
          <a:xfrm>
            <a:off x="1066819" y="1633433"/>
            <a:ext cx="3677747" cy="3774333"/>
            <a:chOff x="2023353" y="1468875"/>
            <a:chExt cx="3356043" cy="37743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8F2F8-95D2-4674-8D0C-F47DDF550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3" t="22980" r="34501" b="21986"/>
            <a:stretch/>
          </p:blipFill>
          <p:spPr>
            <a:xfrm>
              <a:off x="2023353" y="1468875"/>
              <a:ext cx="3356043" cy="377433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CEF29-8FFC-466F-BB7E-657489E2D23D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B39127-99A8-4F5B-B4B9-A31404B94A89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1B6FEF-9CCA-48C6-B911-94989893B859}"/>
              </a:ext>
            </a:extLst>
          </p:cNvPr>
          <p:cNvGrpSpPr/>
          <p:nvPr/>
        </p:nvGrpSpPr>
        <p:grpSpPr>
          <a:xfrm>
            <a:off x="5982836" y="1921214"/>
            <a:ext cx="4107990" cy="3198772"/>
            <a:chOff x="3717156" y="1763017"/>
            <a:chExt cx="4107990" cy="31987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80887F-5491-460B-BC6C-BDF3216D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94" y="1763017"/>
              <a:ext cx="4027252" cy="319877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20E65A-27A0-4931-9523-E9455E2D3B3C}"/>
                </a:ext>
              </a:extLst>
            </p:cNvPr>
            <p:cNvSpPr/>
            <p:nvPr/>
          </p:nvSpPr>
          <p:spPr>
            <a:xfrm>
              <a:off x="3717156" y="4718184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25D74DE-0A2C-4F19-9106-D9867A3564CE}"/>
                </a:ext>
              </a:extLst>
            </p:cNvPr>
            <p:cNvSpPr/>
            <p:nvPr/>
          </p:nvSpPr>
          <p:spPr>
            <a:xfrm>
              <a:off x="7177133" y="231167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6CB5B7-D663-4C5E-87E7-BCD5141E8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516" y="2859932"/>
              <a:ext cx="710118" cy="194461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8116C-E716-4C23-B1AB-3AE1E046685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940" y="2863533"/>
              <a:ext cx="1748790" cy="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1D0A47-0928-45EA-B00C-95E72502F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768" y="2398030"/>
              <a:ext cx="49522" cy="47628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47CC12-D399-47AE-ABF8-DD7E7944B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768" y="2398030"/>
              <a:ext cx="1118725" cy="2894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4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运行程序，实验过程如下（视频）：</a:t>
            </a:r>
          </a:p>
        </p:txBody>
      </p:sp>
      <p:pic>
        <p:nvPicPr>
          <p:cNvPr id="2" name="快速实验视频">
            <a:hlinkClick r:id="" action="ppaction://media"/>
            <a:extLst>
              <a:ext uri="{FF2B5EF4-FFF2-40B4-BE49-F238E27FC236}">
                <a16:creationId xmlns:a16="http://schemas.microsoft.com/office/drawing/2014/main" id="{049FA12A-8E6E-4F07-A2C4-F3CB5990D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187" y="1312441"/>
            <a:ext cx="9118060" cy="51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24319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实验验证与结果分析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绘出机器人轨迹：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2523D1-2003-4A10-AAF4-617A9B7D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5" y="1409707"/>
            <a:ext cx="6459773" cy="49173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90370A-254C-4CDE-89C6-91D1E3D58181}"/>
              </a:ext>
            </a:extLst>
          </p:cNvPr>
          <p:cNvSpPr txBox="1"/>
          <p:nvPr/>
        </p:nvSpPr>
        <p:spPr>
          <a:xfrm>
            <a:off x="7295745" y="823542"/>
            <a:ext cx="3180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实验结果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完成了轨迹规划、控制的基本要求，能实现避障</a:t>
            </a: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实验结果与仿真相比出现了一定误差，且在到达终点前便停下</a:t>
            </a:r>
            <a:endParaRPr lang="en-US" altLang="zh-CN" sz="2000" dirty="0"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DF8EDB-D8A6-455C-9BDE-95522E016677}"/>
              </a:ext>
            </a:extLst>
          </p:cNvPr>
          <p:cNvSpPr txBox="1"/>
          <p:nvPr/>
        </p:nvSpPr>
        <p:spPr>
          <a:xfrm>
            <a:off x="7378430" y="3868388"/>
            <a:ext cx="3015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结果分析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F42615-EE53-4CE1-8706-8311AE8E9C30}"/>
              </a:ext>
            </a:extLst>
          </p:cNvPr>
          <p:cNvSpPr txBox="1"/>
          <p:nvPr/>
        </p:nvSpPr>
        <p:spPr>
          <a:xfrm>
            <a:off x="7704306" y="4503906"/>
            <a:ext cx="303503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误差出现的原因：预瞄控制机理、里程计误差等</a:t>
            </a:r>
            <a:endParaRPr lang="en-US" altLang="zh-CN" sz="2000" dirty="0"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8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8C7424-53DE-4D97-A416-CFD8F624C5A5}"/>
              </a:ext>
            </a:extLst>
          </p:cNvPr>
          <p:cNvSpPr txBox="1"/>
          <p:nvPr/>
        </p:nvSpPr>
        <p:spPr>
          <a:xfrm>
            <a:off x="3014505" y="1185705"/>
            <a:ext cx="5245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</a:rPr>
              <a:t>小组分工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22E0DFD3-CCB1-45F3-BAB4-C265A12BB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63728"/>
              </p:ext>
            </p:extLst>
          </p:nvPr>
        </p:nvGraphicFramePr>
        <p:xfrm>
          <a:off x="2150347" y="1876584"/>
          <a:ext cx="8250813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5801">
                  <a:extLst>
                    <a:ext uri="{9D8B030D-6E8A-4147-A177-3AD203B41FA5}">
                      <a16:colId xmlns:a16="http://schemas.microsoft.com/office/drawing/2014/main" val="684444154"/>
                    </a:ext>
                  </a:extLst>
                </a:gridCol>
                <a:gridCol w="1195465">
                  <a:extLst>
                    <a:ext uri="{9D8B030D-6E8A-4147-A177-3AD203B41FA5}">
                      <a16:colId xmlns:a16="http://schemas.microsoft.com/office/drawing/2014/main" val="1104724147"/>
                    </a:ext>
                  </a:extLst>
                </a:gridCol>
                <a:gridCol w="4411227">
                  <a:extLst>
                    <a:ext uri="{9D8B030D-6E8A-4147-A177-3AD203B41FA5}">
                      <a16:colId xmlns:a16="http://schemas.microsoft.com/office/drawing/2014/main" val="2952245337"/>
                    </a:ext>
                  </a:extLst>
                </a:gridCol>
                <a:gridCol w="1498320">
                  <a:extLst>
                    <a:ext uri="{9D8B030D-6E8A-4147-A177-3AD203B41FA5}">
                      <a16:colId xmlns:a16="http://schemas.microsoft.com/office/drawing/2014/main" val="422267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人员名称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评分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83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王新宇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1652031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机械臂仿真代码编写；移动机器人里程计设计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2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向泓熹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1652030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机械臂理论分析，代码测试；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*算法研究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5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章嘉徽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1753293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机械臂理论分析；移动机器人控制器研究，代码调试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885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埃索诺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1756052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移动机器人动力学建模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18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75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6101423" y="4937348"/>
            <a:ext cx="1572944" cy="332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6101425" y="3883549"/>
            <a:ext cx="1298507" cy="108703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56133" y="4398912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367" y="2508152"/>
            <a:ext cx="428644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249" y="5444877"/>
            <a:ext cx="5201268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301719" y="3022837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421512" y="3077611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447917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1280</Words>
  <Application>Microsoft Office PowerPoint</Application>
  <PresentationFormat>宽屏</PresentationFormat>
  <Paragraphs>258</Paragraphs>
  <Slides>32</Slides>
  <Notes>24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Lato Light</vt:lpstr>
      <vt:lpstr>Montserrat Hairline</vt:lpstr>
      <vt:lpstr>等线</vt:lpstr>
      <vt:lpstr>微软雅黑</vt:lpstr>
      <vt:lpstr>Agency FB</vt:lpstr>
      <vt:lpstr>Arial</vt:lpstr>
      <vt:lpstr>Cambria Math</vt:lpstr>
      <vt:lpstr>Default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王 新宇</cp:lastModifiedBy>
  <cp:revision>53</cp:revision>
  <dcterms:created xsi:type="dcterms:W3CDTF">2016-09-01T12:32:00Z</dcterms:created>
  <dcterms:modified xsi:type="dcterms:W3CDTF">2021-01-07T07:33:30Z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